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Comfortaa"/>
      <p:regular r:id="rId14"/>
    </p:embeddedFont>
    <p:embeddedFont>
      <p:font typeface="Comfortaa"/>
      <p:regular r:id="rId15"/>
    </p:embeddedFont>
    <p:embeddedFont>
      <p:font typeface="Raleway Medium"/>
      <p:regular r:id="rId16"/>
    </p:embeddedFont>
    <p:embeddedFont>
      <p:font typeface="Raleway Medium"/>
      <p:regular r:id="rId17"/>
    </p:embeddedFont>
    <p:embeddedFont>
      <p:font typeface="Raleway Medium"/>
      <p:regular r:id="rId18"/>
    </p:embeddedFont>
    <p:embeddedFont>
      <p:font typeface="Raleway Medium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png>
</file>

<file path=ppt/media/image-2-3.png>
</file>

<file path=ppt/media/image-2-4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5-8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8" Type="http://schemas.openxmlformats.org/officeDocument/2006/relationships/image" Target="../media/image-5-8.png"/><Relationship Id="rId9" Type="http://schemas.openxmlformats.org/officeDocument/2006/relationships/slideLayout" Target="../slideLayouts/slideLayout6.xml"/><Relationship Id="rId10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855357"/>
            <a:ext cx="590121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Clean Air Forecaster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911441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i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Predicting tomorrow's air quality today using NASA data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584144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Team GOODALOCHANA: Shalvin Shabu, Ansen Vinoj, Amal Krishna M, Athira M A, Liya Roy, Prithvishankar Menon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090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2469" y="3222903"/>
            <a:ext cx="6953726" cy="557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Understanding the Challenge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702469" y="4081343"/>
            <a:ext cx="13225463" cy="642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The NASA Space Apps Challenge invited us to transform satellite data into actionable insights for cleaner skies. We examined the TEMPO mission's capabilities and identified a critical gap in public air quality awareness.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02469" y="4949309"/>
            <a:ext cx="4274701" cy="2566392"/>
          </a:xfrm>
          <a:prstGeom prst="roundRect">
            <a:avLst>
              <a:gd name="adj" fmla="val 11732"/>
            </a:avLst>
          </a:prstGeom>
          <a:solidFill>
            <a:srgbClr val="46464A"/>
          </a:solidFill>
          <a:ln/>
        </p:spPr>
      </p:sp>
      <p:sp>
        <p:nvSpPr>
          <p:cNvPr id="6" name="Shape 3"/>
          <p:cNvSpPr/>
          <p:nvPr/>
        </p:nvSpPr>
        <p:spPr>
          <a:xfrm>
            <a:off x="903089" y="5149929"/>
            <a:ext cx="602099" cy="602099"/>
          </a:xfrm>
          <a:prstGeom prst="roundRect">
            <a:avLst>
              <a:gd name="adj" fmla="val 15185353"/>
            </a:avLst>
          </a:prstGeom>
          <a:solidFill>
            <a:srgbClr val="FFE14D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705" y="5281613"/>
            <a:ext cx="270867" cy="3386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03089" y="5952649"/>
            <a:ext cx="2230160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The Challenge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903089" y="6351746"/>
            <a:ext cx="3873460" cy="963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From EarthData to Action – leveraging TEMPO mission data for healthier communities</a:t>
            </a:r>
            <a:endParaRPr lang="en-US" sz="1550" dirty="0"/>
          </a:p>
        </p:txBody>
      </p:sp>
      <p:sp>
        <p:nvSpPr>
          <p:cNvPr id="10" name="Shape 6"/>
          <p:cNvSpPr/>
          <p:nvPr/>
        </p:nvSpPr>
        <p:spPr>
          <a:xfrm>
            <a:off x="5177790" y="4949309"/>
            <a:ext cx="4274701" cy="2566392"/>
          </a:xfrm>
          <a:prstGeom prst="roundRect">
            <a:avLst>
              <a:gd name="adj" fmla="val 11732"/>
            </a:avLst>
          </a:prstGeom>
          <a:solidFill>
            <a:srgbClr val="46464A"/>
          </a:solidFill>
          <a:ln/>
        </p:spPr>
      </p:sp>
      <p:sp>
        <p:nvSpPr>
          <p:cNvPr id="11" name="Shape 7"/>
          <p:cNvSpPr/>
          <p:nvPr/>
        </p:nvSpPr>
        <p:spPr>
          <a:xfrm>
            <a:off x="5378410" y="5149929"/>
            <a:ext cx="602099" cy="602099"/>
          </a:xfrm>
          <a:prstGeom prst="roundRect">
            <a:avLst>
              <a:gd name="adj" fmla="val 15185353"/>
            </a:avLst>
          </a:prstGeom>
          <a:solidFill>
            <a:srgbClr val="FFE14D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026" y="5281613"/>
            <a:ext cx="270867" cy="33861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5378410" y="5952649"/>
            <a:ext cx="2230160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The Gap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5378410" y="6351746"/>
            <a:ext cx="3873460" cy="963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People know today's air quality index, but remain unaware of tomorrow's potential health risks</a:t>
            </a:r>
            <a:endParaRPr lang="en-US" sz="1550" dirty="0"/>
          </a:p>
        </p:txBody>
      </p:sp>
      <p:sp>
        <p:nvSpPr>
          <p:cNvPr id="15" name="Shape 10"/>
          <p:cNvSpPr/>
          <p:nvPr/>
        </p:nvSpPr>
        <p:spPr>
          <a:xfrm>
            <a:off x="9653111" y="4949309"/>
            <a:ext cx="4274701" cy="2566392"/>
          </a:xfrm>
          <a:prstGeom prst="roundRect">
            <a:avLst>
              <a:gd name="adj" fmla="val 11732"/>
            </a:avLst>
          </a:prstGeom>
          <a:solidFill>
            <a:srgbClr val="46464A"/>
          </a:solidFill>
          <a:ln/>
        </p:spPr>
      </p:sp>
      <p:sp>
        <p:nvSpPr>
          <p:cNvPr id="16" name="Shape 11"/>
          <p:cNvSpPr/>
          <p:nvPr/>
        </p:nvSpPr>
        <p:spPr>
          <a:xfrm>
            <a:off x="9853732" y="5149929"/>
            <a:ext cx="602099" cy="602099"/>
          </a:xfrm>
          <a:prstGeom prst="roundRect">
            <a:avLst>
              <a:gd name="adj" fmla="val 15185353"/>
            </a:avLst>
          </a:prstGeom>
          <a:solidFill>
            <a:srgbClr val="FFE14D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9348" y="5281613"/>
            <a:ext cx="270867" cy="338614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9853732" y="5952649"/>
            <a:ext cx="2230160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The Stakes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9853732" y="6351746"/>
            <a:ext cx="3873460" cy="963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Air pollution causes millions of premature deaths annually worldwide through NO₂, SO₂, and PM₂.₅ exposure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3276" y="507802"/>
            <a:ext cx="5648325" cy="3914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Our Solution: Clean Air Forecaster</a:t>
            </a:r>
            <a:endParaRPr lang="en-US" sz="2450" dirty="0"/>
          </a:p>
        </p:txBody>
      </p:sp>
      <p:sp>
        <p:nvSpPr>
          <p:cNvPr id="4" name="Shape 1"/>
          <p:cNvSpPr/>
          <p:nvPr/>
        </p:nvSpPr>
        <p:spPr>
          <a:xfrm>
            <a:off x="493276" y="1321951"/>
            <a:ext cx="8157448" cy="1239798"/>
          </a:xfrm>
          <a:prstGeom prst="roundRect">
            <a:avLst>
              <a:gd name="adj" fmla="val 5900"/>
            </a:avLst>
          </a:prstGeom>
          <a:solidFill>
            <a:srgbClr val="27272B"/>
          </a:solidFill>
          <a:ln/>
        </p:spPr>
      </p:sp>
      <p:sp>
        <p:nvSpPr>
          <p:cNvPr id="5" name="Shape 2"/>
          <p:cNvSpPr/>
          <p:nvPr/>
        </p:nvSpPr>
        <p:spPr>
          <a:xfrm>
            <a:off x="493276" y="1306711"/>
            <a:ext cx="8157448" cy="60960"/>
          </a:xfrm>
          <a:prstGeom prst="roundRect">
            <a:avLst>
              <a:gd name="adj" fmla="val 346868"/>
            </a:avLst>
          </a:prstGeom>
          <a:solidFill>
            <a:srgbClr val="FFE14D"/>
          </a:solidFill>
          <a:ln/>
        </p:spPr>
      </p:sp>
      <p:sp>
        <p:nvSpPr>
          <p:cNvPr id="6" name="Shape 3"/>
          <p:cNvSpPr/>
          <p:nvPr/>
        </p:nvSpPr>
        <p:spPr>
          <a:xfrm>
            <a:off x="4360605" y="1110615"/>
            <a:ext cx="422791" cy="422791"/>
          </a:xfrm>
          <a:prstGeom prst="roundRect">
            <a:avLst>
              <a:gd name="adj" fmla="val 216277"/>
            </a:avLst>
          </a:prstGeom>
          <a:solidFill>
            <a:srgbClr val="FFE14D"/>
          </a:solidFill>
          <a:ln/>
        </p:spPr>
      </p:sp>
      <p:sp>
        <p:nvSpPr>
          <p:cNvPr id="7" name="Text 4"/>
          <p:cNvSpPr/>
          <p:nvPr/>
        </p:nvSpPr>
        <p:spPr>
          <a:xfrm>
            <a:off x="4487406" y="1216343"/>
            <a:ext cx="169069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649367" y="1674257"/>
            <a:ext cx="1566267" cy="195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Predictive Platform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649367" y="1954649"/>
            <a:ext cx="7845266" cy="451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Web-based application delivering 24–48 hour air quality forecasts with hourly granularity, empowering informed decision-making</a:t>
            </a:r>
            <a:endParaRPr lang="en-US" sz="1100" dirty="0"/>
          </a:p>
        </p:txBody>
      </p:sp>
      <p:sp>
        <p:nvSpPr>
          <p:cNvPr id="10" name="Shape 7"/>
          <p:cNvSpPr/>
          <p:nvPr/>
        </p:nvSpPr>
        <p:spPr>
          <a:xfrm>
            <a:off x="493276" y="2913936"/>
            <a:ext cx="8157448" cy="1239798"/>
          </a:xfrm>
          <a:prstGeom prst="roundRect">
            <a:avLst>
              <a:gd name="adj" fmla="val 5900"/>
            </a:avLst>
          </a:prstGeom>
          <a:solidFill>
            <a:srgbClr val="27272B"/>
          </a:solidFill>
          <a:ln/>
        </p:spPr>
      </p:sp>
      <p:sp>
        <p:nvSpPr>
          <p:cNvPr id="11" name="Shape 8"/>
          <p:cNvSpPr/>
          <p:nvPr/>
        </p:nvSpPr>
        <p:spPr>
          <a:xfrm>
            <a:off x="493276" y="2898696"/>
            <a:ext cx="8157448" cy="60960"/>
          </a:xfrm>
          <a:prstGeom prst="roundRect">
            <a:avLst>
              <a:gd name="adj" fmla="val 346868"/>
            </a:avLst>
          </a:prstGeom>
          <a:solidFill>
            <a:srgbClr val="FFE14D"/>
          </a:solidFill>
          <a:ln/>
        </p:spPr>
      </p:sp>
      <p:sp>
        <p:nvSpPr>
          <p:cNvPr id="12" name="Shape 9"/>
          <p:cNvSpPr/>
          <p:nvPr/>
        </p:nvSpPr>
        <p:spPr>
          <a:xfrm>
            <a:off x="4360605" y="2702600"/>
            <a:ext cx="422791" cy="422791"/>
          </a:xfrm>
          <a:prstGeom prst="roundRect">
            <a:avLst>
              <a:gd name="adj" fmla="val 216277"/>
            </a:avLst>
          </a:prstGeom>
          <a:solidFill>
            <a:srgbClr val="FFE14D"/>
          </a:solidFill>
          <a:ln/>
        </p:spPr>
      </p:sp>
      <p:sp>
        <p:nvSpPr>
          <p:cNvPr id="13" name="Text 10"/>
          <p:cNvSpPr/>
          <p:nvPr/>
        </p:nvSpPr>
        <p:spPr>
          <a:xfrm>
            <a:off x="4487406" y="2808327"/>
            <a:ext cx="169069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649367" y="3266242"/>
            <a:ext cx="1566267" cy="195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Visual Intelligence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649367" y="3546634"/>
            <a:ext cx="7845266" cy="451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Interactive heatmaps reveal pollution patterns across regions, whilst location-specific forecasts provide personalised insights</a:t>
            </a:r>
            <a:endParaRPr lang="en-US" sz="1100" dirty="0"/>
          </a:p>
        </p:txBody>
      </p:sp>
      <p:sp>
        <p:nvSpPr>
          <p:cNvPr id="16" name="Shape 13"/>
          <p:cNvSpPr/>
          <p:nvPr/>
        </p:nvSpPr>
        <p:spPr>
          <a:xfrm>
            <a:off x="493276" y="4505920"/>
            <a:ext cx="8157448" cy="1014293"/>
          </a:xfrm>
          <a:prstGeom prst="roundRect">
            <a:avLst>
              <a:gd name="adj" fmla="val 7212"/>
            </a:avLst>
          </a:prstGeom>
          <a:solidFill>
            <a:srgbClr val="27272B"/>
          </a:solidFill>
          <a:ln/>
        </p:spPr>
      </p:sp>
      <p:sp>
        <p:nvSpPr>
          <p:cNvPr id="17" name="Shape 14"/>
          <p:cNvSpPr/>
          <p:nvPr/>
        </p:nvSpPr>
        <p:spPr>
          <a:xfrm>
            <a:off x="493276" y="4490680"/>
            <a:ext cx="8157448" cy="60960"/>
          </a:xfrm>
          <a:prstGeom prst="roundRect">
            <a:avLst>
              <a:gd name="adj" fmla="val 346868"/>
            </a:avLst>
          </a:prstGeom>
          <a:solidFill>
            <a:srgbClr val="FFE14D"/>
          </a:solidFill>
          <a:ln/>
        </p:spPr>
      </p:sp>
      <p:sp>
        <p:nvSpPr>
          <p:cNvPr id="18" name="Shape 15"/>
          <p:cNvSpPr/>
          <p:nvPr/>
        </p:nvSpPr>
        <p:spPr>
          <a:xfrm>
            <a:off x="4360605" y="4294584"/>
            <a:ext cx="422791" cy="422791"/>
          </a:xfrm>
          <a:prstGeom prst="roundRect">
            <a:avLst>
              <a:gd name="adj" fmla="val 216277"/>
            </a:avLst>
          </a:prstGeom>
          <a:solidFill>
            <a:srgbClr val="FFE14D"/>
          </a:solidFill>
          <a:ln/>
        </p:spPr>
      </p:sp>
      <p:sp>
        <p:nvSpPr>
          <p:cNvPr id="19" name="Text 16"/>
          <p:cNvSpPr/>
          <p:nvPr/>
        </p:nvSpPr>
        <p:spPr>
          <a:xfrm>
            <a:off x="4487406" y="4400312"/>
            <a:ext cx="169069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1300" dirty="0"/>
          </a:p>
        </p:txBody>
      </p:sp>
      <p:sp>
        <p:nvSpPr>
          <p:cNvPr id="20" name="Text 17"/>
          <p:cNvSpPr/>
          <p:nvPr/>
        </p:nvSpPr>
        <p:spPr>
          <a:xfrm>
            <a:off x="649367" y="4858226"/>
            <a:ext cx="1566267" cy="195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Proactive Alerts</a:t>
            </a:r>
            <a:endParaRPr lang="en-US" sz="1200" dirty="0"/>
          </a:p>
        </p:txBody>
      </p:sp>
      <p:sp>
        <p:nvSpPr>
          <p:cNvPr id="21" name="Text 18"/>
          <p:cNvSpPr/>
          <p:nvPr/>
        </p:nvSpPr>
        <p:spPr>
          <a:xfrm>
            <a:off x="649367" y="5138618"/>
            <a:ext cx="7845266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Intelligent notification system warns users before air quality reaches unsafe levels, protecting vulnerable populations</a:t>
            </a:r>
            <a:endParaRPr lang="en-US" sz="1100" dirty="0"/>
          </a:p>
        </p:txBody>
      </p:sp>
      <p:sp>
        <p:nvSpPr>
          <p:cNvPr id="22" name="Shape 19"/>
          <p:cNvSpPr/>
          <p:nvPr/>
        </p:nvSpPr>
        <p:spPr>
          <a:xfrm>
            <a:off x="493276" y="5872401"/>
            <a:ext cx="8157448" cy="1239798"/>
          </a:xfrm>
          <a:prstGeom prst="roundRect">
            <a:avLst>
              <a:gd name="adj" fmla="val 5900"/>
            </a:avLst>
          </a:prstGeom>
          <a:solidFill>
            <a:srgbClr val="27272B"/>
          </a:solidFill>
          <a:ln/>
        </p:spPr>
      </p:sp>
      <p:sp>
        <p:nvSpPr>
          <p:cNvPr id="23" name="Shape 20"/>
          <p:cNvSpPr/>
          <p:nvPr/>
        </p:nvSpPr>
        <p:spPr>
          <a:xfrm>
            <a:off x="493276" y="5857161"/>
            <a:ext cx="8157448" cy="60960"/>
          </a:xfrm>
          <a:prstGeom prst="roundRect">
            <a:avLst>
              <a:gd name="adj" fmla="val 346868"/>
            </a:avLst>
          </a:prstGeom>
          <a:solidFill>
            <a:srgbClr val="FFE14D"/>
          </a:solidFill>
          <a:ln/>
        </p:spPr>
      </p:sp>
      <p:sp>
        <p:nvSpPr>
          <p:cNvPr id="24" name="Shape 21"/>
          <p:cNvSpPr/>
          <p:nvPr/>
        </p:nvSpPr>
        <p:spPr>
          <a:xfrm>
            <a:off x="4360605" y="5661065"/>
            <a:ext cx="422791" cy="422791"/>
          </a:xfrm>
          <a:prstGeom prst="roundRect">
            <a:avLst>
              <a:gd name="adj" fmla="val 216277"/>
            </a:avLst>
          </a:prstGeom>
          <a:solidFill>
            <a:srgbClr val="FFE14D"/>
          </a:solidFill>
          <a:ln/>
        </p:spPr>
      </p:sp>
      <p:sp>
        <p:nvSpPr>
          <p:cNvPr id="25" name="Text 22"/>
          <p:cNvSpPr/>
          <p:nvPr/>
        </p:nvSpPr>
        <p:spPr>
          <a:xfrm>
            <a:off x="4487406" y="5766792"/>
            <a:ext cx="169069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</a:t>
            </a:r>
            <a:endParaRPr lang="en-US" sz="1300" dirty="0"/>
          </a:p>
        </p:txBody>
      </p:sp>
      <p:sp>
        <p:nvSpPr>
          <p:cNvPr id="26" name="Text 23"/>
          <p:cNvSpPr/>
          <p:nvPr/>
        </p:nvSpPr>
        <p:spPr>
          <a:xfrm>
            <a:off x="649367" y="6224707"/>
            <a:ext cx="1566267" cy="195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Fusion</a:t>
            </a:r>
            <a:endParaRPr lang="en-US" sz="1200" dirty="0"/>
          </a:p>
        </p:txBody>
      </p:sp>
      <p:sp>
        <p:nvSpPr>
          <p:cNvPr id="27" name="Text 24"/>
          <p:cNvSpPr/>
          <p:nvPr/>
        </p:nvSpPr>
        <p:spPr>
          <a:xfrm>
            <a:off x="649367" y="6505099"/>
            <a:ext cx="7845266" cy="451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Uniquely combines NASA satellite observations with artificial intelligence and meteorological data for unprecedented accuracy</a:t>
            </a:r>
            <a:endParaRPr lang="en-US" sz="1100" dirty="0"/>
          </a:p>
        </p:txBody>
      </p:sp>
      <p:sp>
        <p:nvSpPr>
          <p:cNvPr id="28" name="Text 25"/>
          <p:cNvSpPr/>
          <p:nvPr/>
        </p:nvSpPr>
        <p:spPr>
          <a:xfrm>
            <a:off x="493276" y="7270671"/>
            <a:ext cx="8157448" cy="451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Clean Air Forecaster bridges the gap between raw satellite data and actionable public health information, transforming how communities interact with air quality intelligence.</a:t>
            </a:r>
            <a:endParaRPr lang="en-US" sz="1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7191" y="523042"/>
            <a:ext cx="3878699" cy="484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How It Works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6097191" y="1269563"/>
            <a:ext cx="7922419" cy="558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Our system integrates multiple data streams through a sophisticated machine learning pipeline, transforming satellite observations into reliable forecasts.</a:t>
            </a:r>
            <a:endParaRPr lang="en-US" sz="13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7191" y="2024301"/>
            <a:ext cx="872609" cy="202203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44226" y="2198727"/>
            <a:ext cx="1939290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Injection</a:t>
            </a:r>
            <a:endParaRPr lang="en-US" sz="1500" dirty="0"/>
          </a:p>
        </p:txBody>
      </p:sp>
      <p:sp>
        <p:nvSpPr>
          <p:cNvPr id="7" name="Text 3"/>
          <p:cNvSpPr/>
          <p:nvPr/>
        </p:nvSpPr>
        <p:spPr>
          <a:xfrm>
            <a:off x="7144226" y="2545794"/>
            <a:ext cx="6875383" cy="558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NASA satellites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(TROPOMI, MODIS, TEMPO) provide real-time atmospheric measurements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7144226" y="3208853"/>
            <a:ext cx="687538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Weather data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including temperature, wind patterns, and humidity levels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7144226" y="3592711"/>
            <a:ext cx="687538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Ground sensors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validate and calibrate satellite observations</a:t>
            </a:r>
            <a:endParaRPr lang="en-US" sz="13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7191" y="4046339"/>
            <a:ext cx="872609" cy="191738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144226" y="4220766"/>
            <a:ext cx="2624376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Machine Learning Engine</a:t>
            </a:r>
            <a:endParaRPr lang="en-US" sz="1500" dirty="0"/>
          </a:p>
        </p:txBody>
      </p:sp>
      <p:sp>
        <p:nvSpPr>
          <p:cNvPr id="12" name="Text 7"/>
          <p:cNvSpPr/>
          <p:nvPr/>
        </p:nvSpPr>
        <p:spPr>
          <a:xfrm>
            <a:off x="7144226" y="4567833"/>
            <a:ext cx="6875383" cy="558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Neural networks analyse historical patterns, learning complex relationships between atmospheric conditions and pollutant concentrations</a:t>
            </a:r>
            <a:endParaRPr lang="en-US" sz="1350" dirty="0"/>
          </a:p>
        </p:txBody>
      </p:sp>
      <p:sp>
        <p:nvSpPr>
          <p:cNvPr id="13" name="Text 8"/>
          <p:cNvSpPr/>
          <p:nvPr/>
        </p:nvSpPr>
        <p:spPr>
          <a:xfrm>
            <a:off x="7144226" y="5230892"/>
            <a:ext cx="6875383" cy="558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Model continuously refines predictions based on new data, improving accuracy over time</a:t>
            </a:r>
            <a:endParaRPr lang="en-US" sz="13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7191" y="5963722"/>
            <a:ext cx="872609" cy="174283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144226" y="6138148"/>
            <a:ext cx="2223492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Prediction Generation</a:t>
            </a:r>
            <a:endParaRPr lang="en-US" sz="1500" dirty="0"/>
          </a:p>
        </p:txBody>
      </p:sp>
      <p:sp>
        <p:nvSpPr>
          <p:cNvPr id="16" name="Text 10"/>
          <p:cNvSpPr/>
          <p:nvPr/>
        </p:nvSpPr>
        <p:spPr>
          <a:xfrm>
            <a:off x="7144226" y="6485215"/>
            <a:ext cx="687538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Generates hourly AQI forecasts for 24–48 hours ahead</a:t>
            </a:r>
            <a:endParaRPr lang="en-US" sz="1350" dirty="0"/>
          </a:p>
        </p:txBody>
      </p:sp>
      <p:sp>
        <p:nvSpPr>
          <p:cNvPr id="17" name="Text 11"/>
          <p:cNvSpPr/>
          <p:nvPr/>
        </p:nvSpPr>
        <p:spPr>
          <a:xfrm>
            <a:off x="7144226" y="6869073"/>
            <a:ext cx="687538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Creates dynamic heatmaps showing pollution movement across regions</a:t>
            </a:r>
            <a:endParaRPr lang="en-US" sz="1350" dirty="0"/>
          </a:p>
        </p:txBody>
      </p:sp>
      <p:sp>
        <p:nvSpPr>
          <p:cNvPr id="18" name="Text 12"/>
          <p:cNvSpPr/>
          <p:nvPr/>
        </p:nvSpPr>
        <p:spPr>
          <a:xfrm>
            <a:off x="7144226" y="7252930"/>
            <a:ext cx="687538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Triggers personalised alerts when thresholds are exceeded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5430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1959" y="1882497"/>
            <a:ext cx="327267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Impact &amp; Future Vision</a:t>
            </a:r>
            <a:endParaRPr lang="en-US" sz="2150" dirty="0"/>
          </a:p>
        </p:txBody>
      </p:sp>
      <p:sp>
        <p:nvSpPr>
          <p:cNvPr id="4" name="Text 1"/>
          <p:cNvSpPr/>
          <p:nvPr/>
        </p:nvSpPr>
        <p:spPr>
          <a:xfrm>
            <a:off x="431959" y="2533888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Who Benefits</a:t>
            </a:r>
            <a:endParaRPr lang="en-US" sz="12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959" y="2878336"/>
            <a:ext cx="308610" cy="30861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31959" y="3341251"/>
            <a:ext cx="13716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Citizens</a:t>
            </a:r>
            <a:endParaRPr lang="en-US" sz="1050" dirty="0"/>
          </a:p>
        </p:txBody>
      </p:sp>
      <p:sp>
        <p:nvSpPr>
          <p:cNvPr id="7" name="Text 3"/>
          <p:cNvSpPr/>
          <p:nvPr/>
        </p:nvSpPr>
        <p:spPr>
          <a:xfrm>
            <a:off x="431959" y="3636050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Families plan outdoor activities safely, protecting children and elderly members</a:t>
            </a:r>
            <a:endParaRPr lang="en-US" sz="9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59" y="4080391"/>
            <a:ext cx="308610" cy="30861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31959" y="4543306"/>
            <a:ext cx="13716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Healthcare</a:t>
            </a:r>
            <a:endParaRPr lang="en-US" sz="1050" dirty="0"/>
          </a:p>
        </p:txBody>
      </p:sp>
      <p:sp>
        <p:nvSpPr>
          <p:cNvPr id="10" name="Text 5"/>
          <p:cNvSpPr/>
          <p:nvPr/>
        </p:nvSpPr>
        <p:spPr>
          <a:xfrm>
            <a:off x="431959" y="4838105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Medical professionals anticipate respiratory emergency spikes</a:t>
            </a:r>
            <a:endParaRPr lang="en-US" sz="9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59" y="5282446"/>
            <a:ext cx="308610" cy="30861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431959" y="5745361"/>
            <a:ext cx="13716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Policymakers</a:t>
            </a:r>
            <a:endParaRPr lang="en-US" sz="1050" dirty="0"/>
          </a:p>
        </p:txBody>
      </p:sp>
      <p:sp>
        <p:nvSpPr>
          <p:cNvPr id="13" name="Text 7"/>
          <p:cNvSpPr/>
          <p:nvPr/>
        </p:nvSpPr>
        <p:spPr>
          <a:xfrm>
            <a:off x="431959" y="6040160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Evidence-based evaluation of environmental regulations</a:t>
            </a:r>
            <a:endParaRPr lang="en-US" sz="9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959" y="6484501"/>
            <a:ext cx="308610" cy="30861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431959" y="6947416"/>
            <a:ext cx="13716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Schools</a:t>
            </a:r>
            <a:endParaRPr lang="en-US" sz="1050" dirty="0"/>
          </a:p>
        </p:txBody>
      </p:sp>
      <p:sp>
        <p:nvSpPr>
          <p:cNvPr id="16" name="Text 9"/>
          <p:cNvSpPr/>
          <p:nvPr/>
        </p:nvSpPr>
        <p:spPr>
          <a:xfrm>
            <a:off x="431959" y="7242215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Informed decisions about outdoor activities and sports events</a:t>
            </a:r>
            <a:endParaRPr lang="en-US" sz="950" dirty="0"/>
          </a:p>
        </p:txBody>
      </p:sp>
      <p:sp>
        <p:nvSpPr>
          <p:cNvPr id="17" name="Text 10"/>
          <p:cNvSpPr/>
          <p:nvPr/>
        </p:nvSpPr>
        <p:spPr>
          <a:xfrm>
            <a:off x="7473315" y="2533888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Future Roadmap</a:t>
            </a:r>
            <a:endParaRPr lang="en-US" sz="1250" dirty="0"/>
          </a:p>
        </p:txBody>
      </p:sp>
      <p:sp>
        <p:nvSpPr>
          <p:cNvPr id="18" name="Shape 11"/>
          <p:cNvSpPr/>
          <p:nvPr/>
        </p:nvSpPr>
        <p:spPr>
          <a:xfrm>
            <a:off x="7596783" y="3063478"/>
            <a:ext cx="123349" cy="555308"/>
          </a:xfrm>
          <a:prstGeom prst="roundRect">
            <a:avLst>
              <a:gd name="adj" fmla="val 150116"/>
            </a:avLst>
          </a:prstGeom>
          <a:solidFill>
            <a:srgbClr val="46464A"/>
          </a:solidFill>
          <a:ln/>
        </p:spPr>
      </p:sp>
      <p:sp>
        <p:nvSpPr>
          <p:cNvPr id="19" name="Shape 12"/>
          <p:cNvSpPr/>
          <p:nvPr/>
        </p:nvSpPr>
        <p:spPr>
          <a:xfrm>
            <a:off x="7473315" y="2982397"/>
            <a:ext cx="370284" cy="370284"/>
          </a:xfrm>
          <a:prstGeom prst="roundRect">
            <a:avLst>
              <a:gd name="adj" fmla="val 123473"/>
            </a:avLst>
          </a:prstGeom>
          <a:solidFill>
            <a:srgbClr val="46464A"/>
          </a:solidFill>
          <a:ln/>
        </p:spPr>
      </p:sp>
      <p:pic>
        <p:nvPicPr>
          <p:cNvPr id="20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5827" y="3051810"/>
            <a:ext cx="185142" cy="231458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7966948" y="3001685"/>
            <a:ext cx="13716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Global Expansion</a:t>
            </a:r>
            <a:endParaRPr lang="en-US" sz="1050" dirty="0"/>
          </a:p>
        </p:txBody>
      </p:sp>
      <p:sp>
        <p:nvSpPr>
          <p:cNvPr id="22" name="Text 14"/>
          <p:cNvSpPr/>
          <p:nvPr/>
        </p:nvSpPr>
        <p:spPr>
          <a:xfrm>
            <a:off x="7966948" y="3296483"/>
            <a:ext cx="623911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Extend coverage beyond North America to serve communities worldwide</a:t>
            </a:r>
            <a:endParaRPr lang="en-US" sz="950" dirty="0"/>
          </a:p>
        </p:txBody>
      </p:sp>
      <p:sp>
        <p:nvSpPr>
          <p:cNvPr id="23" name="Shape 15"/>
          <p:cNvSpPr/>
          <p:nvPr/>
        </p:nvSpPr>
        <p:spPr>
          <a:xfrm>
            <a:off x="7781925" y="3927396"/>
            <a:ext cx="123349" cy="555308"/>
          </a:xfrm>
          <a:prstGeom prst="roundRect">
            <a:avLst>
              <a:gd name="adj" fmla="val 150116"/>
            </a:avLst>
          </a:prstGeom>
          <a:solidFill>
            <a:srgbClr val="46464A"/>
          </a:solidFill>
          <a:ln/>
        </p:spPr>
      </p:sp>
      <p:sp>
        <p:nvSpPr>
          <p:cNvPr id="24" name="Shape 16"/>
          <p:cNvSpPr/>
          <p:nvPr/>
        </p:nvSpPr>
        <p:spPr>
          <a:xfrm>
            <a:off x="7658457" y="3846314"/>
            <a:ext cx="370284" cy="370284"/>
          </a:xfrm>
          <a:prstGeom prst="roundRect">
            <a:avLst>
              <a:gd name="adj" fmla="val 123473"/>
            </a:avLst>
          </a:prstGeom>
          <a:solidFill>
            <a:srgbClr val="46464A"/>
          </a:solidFill>
          <a:ln/>
        </p:spPr>
      </p:sp>
      <p:pic>
        <p:nvPicPr>
          <p:cNvPr id="25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50969" y="3915728"/>
            <a:ext cx="185142" cy="231458"/>
          </a:xfrm>
          <a:prstGeom prst="rect">
            <a:avLst/>
          </a:prstGeom>
        </p:spPr>
      </p:pic>
      <p:sp>
        <p:nvSpPr>
          <p:cNvPr id="26" name="Text 17"/>
          <p:cNvSpPr/>
          <p:nvPr/>
        </p:nvSpPr>
        <p:spPr>
          <a:xfrm>
            <a:off x="8152090" y="3865602"/>
            <a:ext cx="13716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Mobile Platform</a:t>
            </a:r>
            <a:endParaRPr lang="en-US" sz="1050" dirty="0"/>
          </a:p>
        </p:txBody>
      </p:sp>
      <p:sp>
        <p:nvSpPr>
          <p:cNvPr id="27" name="Text 18"/>
          <p:cNvSpPr/>
          <p:nvPr/>
        </p:nvSpPr>
        <p:spPr>
          <a:xfrm>
            <a:off x="8152090" y="4160401"/>
            <a:ext cx="6053971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Native iOS and Android applications with push notifications</a:t>
            </a:r>
            <a:endParaRPr lang="en-US" sz="950" dirty="0"/>
          </a:p>
        </p:txBody>
      </p:sp>
      <p:sp>
        <p:nvSpPr>
          <p:cNvPr id="28" name="Shape 19"/>
          <p:cNvSpPr/>
          <p:nvPr/>
        </p:nvSpPr>
        <p:spPr>
          <a:xfrm>
            <a:off x="7967067" y="4791313"/>
            <a:ext cx="123349" cy="555308"/>
          </a:xfrm>
          <a:prstGeom prst="roundRect">
            <a:avLst>
              <a:gd name="adj" fmla="val 150116"/>
            </a:avLst>
          </a:prstGeom>
          <a:solidFill>
            <a:srgbClr val="46464A"/>
          </a:solidFill>
          <a:ln/>
        </p:spPr>
      </p:sp>
      <p:sp>
        <p:nvSpPr>
          <p:cNvPr id="29" name="Shape 20"/>
          <p:cNvSpPr/>
          <p:nvPr/>
        </p:nvSpPr>
        <p:spPr>
          <a:xfrm>
            <a:off x="7843599" y="4710232"/>
            <a:ext cx="370284" cy="370284"/>
          </a:xfrm>
          <a:prstGeom prst="roundRect">
            <a:avLst>
              <a:gd name="adj" fmla="val 123473"/>
            </a:avLst>
          </a:prstGeom>
          <a:solidFill>
            <a:srgbClr val="46464A"/>
          </a:solidFill>
          <a:ln/>
        </p:spPr>
      </p:sp>
      <p:pic>
        <p:nvPicPr>
          <p:cNvPr id="30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6111" y="4779645"/>
            <a:ext cx="185142" cy="231458"/>
          </a:xfrm>
          <a:prstGeom prst="rect">
            <a:avLst/>
          </a:prstGeom>
        </p:spPr>
      </p:pic>
      <p:sp>
        <p:nvSpPr>
          <p:cNvPr id="31" name="Text 21"/>
          <p:cNvSpPr/>
          <p:nvPr/>
        </p:nvSpPr>
        <p:spPr>
          <a:xfrm>
            <a:off x="8337233" y="4729520"/>
            <a:ext cx="13716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Source Tracking</a:t>
            </a:r>
            <a:endParaRPr lang="en-US" sz="1050" dirty="0"/>
          </a:p>
        </p:txBody>
      </p:sp>
      <p:sp>
        <p:nvSpPr>
          <p:cNvPr id="32" name="Text 22"/>
          <p:cNvSpPr/>
          <p:nvPr/>
        </p:nvSpPr>
        <p:spPr>
          <a:xfrm>
            <a:off x="8337233" y="5024318"/>
            <a:ext cx="586882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Identify pollution origins: traffic congestion, industrial emissions, wildfire smoke</a:t>
            </a:r>
            <a:endParaRPr lang="en-US" sz="950" dirty="0"/>
          </a:p>
        </p:txBody>
      </p:sp>
      <p:sp>
        <p:nvSpPr>
          <p:cNvPr id="33" name="Text 23"/>
          <p:cNvSpPr/>
          <p:nvPr/>
        </p:nvSpPr>
        <p:spPr>
          <a:xfrm>
            <a:off x="431959" y="7717393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Our vision extends beyond prediction—we're building a comprehensive air quality intelligence platform that empowers communities, informs policy, and ultimately saves lives through data-driven awareness.</a:t>
            </a:r>
            <a:endParaRPr lang="en-US" sz="9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99202" y="958810"/>
            <a:ext cx="8118396" cy="1628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400"/>
              </a:lnSpc>
              <a:buNone/>
            </a:pPr>
            <a:r>
              <a:rPr lang="en-US" sz="51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Empowering Cleaner, Safer Skies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5999202" y="2806660"/>
            <a:ext cx="8118396" cy="5857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Through the fusion of NASA satellite data, artificial intelligence, and accessible design, Clean Air Forecaster transforms atmospheric science into actionable public health protection.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5999202" y="3557230"/>
            <a:ext cx="8118396" cy="818555"/>
          </a:xfrm>
          <a:prstGeom prst="roundRect">
            <a:avLst>
              <a:gd name="adj" fmla="val 26851"/>
            </a:avLst>
          </a:prstGeom>
          <a:solidFill>
            <a:srgbClr val="BE49DF"/>
          </a:solidFill>
          <a:ln/>
        </p:spPr>
      </p:sp>
      <p:sp>
        <p:nvSpPr>
          <p:cNvPr id="6" name="Text 3"/>
          <p:cNvSpPr/>
          <p:nvPr/>
        </p:nvSpPr>
        <p:spPr>
          <a:xfrm>
            <a:off x="6145649" y="3703677"/>
            <a:ext cx="1628061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Data-Driven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6145649" y="3994904"/>
            <a:ext cx="7825502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Leveraging NASA's TEMPO mission observations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5999202" y="4522232"/>
            <a:ext cx="8118396" cy="818555"/>
          </a:xfrm>
          <a:prstGeom prst="roundRect">
            <a:avLst>
              <a:gd name="adj" fmla="val 26851"/>
            </a:avLst>
          </a:prstGeom>
          <a:solidFill>
            <a:srgbClr val="BE49DF"/>
          </a:solidFill>
          <a:ln/>
        </p:spPr>
      </p:sp>
      <p:sp>
        <p:nvSpPr>
          <p:cNvPr id="9" name="Text 6"/>
          <p:cNvSpPr/>
          <p:nvPr/>
        </p:nvSpPr>
        <p:spPr>
          <a:xfrm>
            <a:off x="6145649" y="4668679"/>
            <a:ext cx="1628061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AI-Powered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6145649" y="4959906"/>
            <a:ext cx="7825502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Machine learning delivers accurate forecasts</a:t>
            </a:r>
            <a:endParaRPr lang="en-US" sz="1150" dirty="0"/>
          </a:p>
        </p:txBody>
      </p:sp>
      <p:sp>
        <p:nvSpPr>
          <p:cNvPr id="11" name="Shape 8"/>
          <p:cNvSpPr/>
          <p:nvPr/>
        </p:nvSpPr>
        <p:spPr>
          <a:xfrm>
            <a:off x="5999202" y="5487233"/>
            <a:ext cx="8118396" cy="818555"/>
          </a:xfrm>
          <a:prstGeom prst="roundRect">
            <a:avLst>
              <a:gd name="adj" fmla="val 26851"/>
            </a:avLst>
          </a:prstGeom>
          <a:solidFill>
            <a:srgbClr val="BE49DF"/>
          </a:solidFill>
          <a:ln/>
        </p:spPr>
      </p:sp>
      <p:sp>
        <p:nvSpPr>
          <p:cNvPr id="12" name="Text 9"/>
          <p:cNvSpPr/>
          <p:nvPr/>
        </p:nvSpPr>
        <p:spPr>
          <a:xfrm>
            <a:off x="6145649" y="5633680"/>
            <a:ext cx="1628061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User-Focused</a:t>
            </a:r>
            <a:endParaRPr lang="en-US" sz="1250" dirty="0"/>
          </a:p>
        </p:txBody>
      </p:sp>
      <p:sp>
        <p:nvSpPr>
          <p:cNvPr id="13" name="Text 10"/>
          <p:cNvSpPr/>
          <p:nvPr/>
        </p:nvSpPr>
        <p:spPr>
          <a:xfrm>
            <a:off x="6145649" y="5924907"/>
            <a:ext cx="7825502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Intuitive design makes science accessible</a:t>
            </a:r>
            <a:endParaRPr lang="en-US" sz="1150" dirty="0"/>
          </a:p>
        </p:txBody>
      </p:sp>
      <p:sp>
        <p:nvSpPr>
          <p:cNvPr id="14" name="Shape 11"/>
          <p:cNvSpPr/>
          <p:nvPr/>
        </p:nvSpPr>
        <p:spPr>
          <a:xfrm>
            <a:off x="5999202" y="6452235"/>
            <a:ext cx="8118396" cy="818555"/>
          </a:xfrm>
          <a:prstGeom prst="roundRect">
            <a:avLst>
              <a:gd name="adj" fmla="val 26851"/>
            </a:avLst>
          </a:prstGeom>
          <a:solidFill>
            <a:srgbClr val="BE49DF"/>
          </a:solidFill>
          <a:ln/>
        </p:spPr>
      </p:sp>
      <p:sp>
        <p:nvSpPr>
          <p:cNvPr id="15" name="Text 12"/>
          <p:cNvSpPr/>
          <p:nvPr/>
        </p:nvSpPr>
        <p:spPr>
          <a:xfrm>
            <a:off x="6145649" y="6598682"/>
            <a:ext cx="1628061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Impact-Oriented</a:t>
            </a:r>
            <a:endParaRPr lang="en-US" sz="1250" dirty="0"/>
          </a:p>
        </p:txBody>
      </p:sp>
      <p:sp>
        <p:nvSpPr>
          <p:cNvPr id="16" name="Text 13"/>
          <p:cNvSpPr/>
          <p:nvPr/>
        </p:nvSpPr>
        <p:spPr>
          <a:xfrm>
            <a:off x="6145649" y="6889909"/>
            <a:ext cx="7825502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Protecting vulnerable populations proactively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47327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Thank You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652832"/>
            <a:ext cx="1290232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Team GOODALOCHANA</a:t>
            </a:r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appreciates your time and consideration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1234321" y="3701891"/>
            <a:ext cx="1253204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i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"Transforming satellite data into healthier communities—one forecast at a time"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864037" y="3424238"/>
            <a:ext cx="30480" cy="950357"/>
          </a:xfrm>
          <a:prstGeom prst="rect">
            <a:avLst/>
          </a:prstGeom>
          <a:solidFill>
            <a:srgbClr val="FFE14D"/>
          </a:solidFill>
          <a:ln/>
        </p:spPr>
      </p:sp>
      <p:sp>
        <p:nvSpPr>
          <p:cNvPr id="6" name="Shape 4"/>
          <p:cNvSpPr/>
          <p:nvPr/>
        </p:nvSpPr>
        <p:spPr>
          <a:xfrm>
            <a:off x="864037" y="4775644"/>
            <a:ext cx="12902327" cy="38457"/>
          </a:xfrm>
          <a:prstGeom prst="rect">
            <a:avLst/>
          </a:prstGeom>
          <a:solidFill>
            <a:srgbClr val="D7D4CC">
              <a:alpha val="5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864037" y="5184338"/>
            <a:ext cx="4062055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Questions &amp; Discussion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864037" y="5966103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We welcome your questions about our methodology, prototype implementation, or future development plans. Let's discuss how Clean Air Forecaster can contribute to global air quality awareness.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2025-10-05T03:59:25Z</dcterms:created>
  <dcterms:modified xsi:type="dcterms:W3CDTF">2025-10-05T03:59:25Z</dcterms:modified>
</cp:coreProperties>
</file>